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3600450"/>
  <p:notesSz cx="6858000" cy="9144000"/>
  <p:defaultTextStyle>
    <a:defPPr>
      <a:defRPr lang="es-ES"/>
    </a:defPPr>
    <a:lvl1pPr marL="0" algn="l" defTabSz="64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24018" algn="l" defTabSz="64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48035" algn="l" defTabSz="64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972053" algn="l" defTabSz="64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296071" algn="l" defTabSz="64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620088" algn="l" defTabSz="64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1944106" algn="l" defTabSz="64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268123" algn="l" defTabSz="64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592141" algn="l" defTabSz="64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68" d="100"/>
          <a:sy n="168" d="100"/>
        </p:scale>
        <p:origin x="-1056" y="-570"/>
      </p:cViewPr>
      <p:guideLst>
        <p:guide orient="horz" pos="1134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67095" y="1118474"/>
            <a:ext cx="6427074" cy="7717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34190" y="2040255"/>
            <a:ext cx="5292884" cy="9201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4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20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60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2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4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81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2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534134" y="79177"/>
            <a:ext cx="1405923" cy="169354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12427" y="79177"/>
            <a:ext cx="4095684" cy="169354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7287" y="2313622"/>
            <a:ext cx="6427074" cy="715090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97287" y="1526025"/>
            <a:ext cx="6427074" cy="787598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240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12429" y="463392"/>
            <a:ext cx="2750147" cy="1309330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188595" y="463392"/>
            <a:ext cx="2751460" cy="1309330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8064" y="144186"/>
            <a:ext cx="6805137" cy="600075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78063" y="805935"/>
            <a:ext cx="3340871" cy="33587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4018" indent="0">
              <a:buNone/>
              <a:defRPr sz="1400" b="1"/>
            </a:lvl2pPr>
            <a:lvl3pPr marL="648035" indent="0">
              <a:buNone/>
              <a:defRPr sz="1300" b="1"/>
            </a:lvl3pPr>
            <a:lvl4pPr marL="972053" indent="0">
              <a:buNone/>
              <a:defRPr sz="1100" b="1"/>
            </a:lvl4pPr>
            <a:lvl5pPr marL="1296071" indent="0">
              <a:buNone/>
              <a:defRPr sz="1100" b="1"/>
            </a:lvl5pPr>
            <a:lvl6pPr marL="1620088" indent="0">
              <a:buNone/>
              <a:defRPr sz="1100" b="1"/>
            </a:lvl6pPr>
            <a:lvl7pPr marL="1944106" indent="0">
              <a:buNone/>
              <a:defRPr sz="1100" b="1"/>
            </a:lvl7pPr>
            <a:lvl8pPr marL="2268123" indent="0">
              <a:buNone/>
              <a:defRPr sz="1100" b="1"/>
            </a:lvl8pPr>
            <a:lvl9pPr marL="2592141" indent="0">
              <a:buNone/>
              <a:defRPr sz="1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78063" y="1141810"/>
            <a:ext cx="3340871" cy="207442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841018" y="805935"/>
            <a:ext cx="3342183" cy="33587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4018" indent="0">
              <a:buNone/>
              <a:defRPr sz="1400" b="1"/>
            </a:lvl2pPr>
            <a:lvl3pPr marL="648035" indent="0">
              <a:buNone/>
              <a:defRPr sz="1300" b="1"/>
            </a:lvl3pPr>
            <a:lvl4pPr marL="972053" indent="0">
              <a:buNone/>
              <a:defRPr sz="1100" b="1"/>
            </a:lvl4pPr>
            <a:lvl5pPr marL="1296071" indent="0">
              <a:buNone/>
              <a:defRPr sz="1100" b="1"/>
            </a:lvl5pPr>
            <a:lvl6pPr marL="1620088" indent="0">
              <a:buNone/>
              <a:defRPr sz="1100" b="1"/>
            </a:lvl6pPr>
            <a:lvl7pPr marL="1944106" indent="0">
              <a:buNone/>
              <a:defRPr sz="1100" b="1"/>
            </a:lvl7pPr>
            <a:lvl8pPr marL="2268123" indent="0">
              <a:buNone/>
              <a:defRPr sz="1100" b="1"/>
            </a:lvl8pPr>
            <a:lvl9pPr marL="2592141" indent="0">
              <a:buNone/>
              <a:defRPr sz="1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841018" y="1141810"/>
            <a:ext cx="3342183" cy="207442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8065" y="143351"/>
            <a:ext cx="2487603" cy="610077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56244" y="143352"/>
            <a:ext cx="4226956" cy="3072884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78065" y="753428"/>
            <a:ext cx="2487603" cy="2462808"/>
          </a:xfrm>
        </p:spPr>
        <p:txBody>
          <a:bodyPr/>
          <a:lstStyle>
            <a:lvl1pPr marL="0" indent="0">
              <a:buNone/>
              <a:defRPr sz="1000"/>
            </a:lvl1pPr>
            <a:lvl2pPr marL="324018" indent="0">
              <a:buNone/>
              <a:defRPr sz="900"/>
            </a:lvl2pPr>
            <a:lvl3pPr marL="648035" indent="0">
              <a:buNone/>
              <a:defRPr sz="700"/>
            </a:lvl3pPr>
            <a:lvl4pPr marL="972053" indent="0">
              <a:buNone/>
              <a:defRPr sz="600"/>
            </a:lvl4pPr>
            <a:lvl5pPr marL="1296071" indent="0">
              <a:buNone/>
              <a:defRPr sz="600"/>
            </a:lvl5pPr>
            <a:lvl6pPr marL="1620088" indent="0">
              <a:buNone/>
              <a:defRPr sz="600"/>
            </a:lvl6pPr>
            <a:lvl7pPr marL="1944106" indent="0">
              <a:buNone/>
              <a:defRPr sz="600"/>
            </a:lvl7pPr>
            <a:lvl8pPr marL="2268123" indent="0">
              <a:buNone/>
              <a:defRPr sz="600"/>
            </a:lvl8pPr>
            <a:lvl9pPr marL="2592141" indent="0">
              <a:buNone/>
              <a:defRPr sz="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2060" y="2520315"/>
            <a:ext cx="4536758" cy="297538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482060" y="321707"/>
            <a:ext cx="4536758" cy="2160270"/>
          </a:xfrm>
        </p:spPr>
        <p:txBody>
          <a:bodyPr/>
          <a:lstStyle>
            <a:lvl1pPr marL="0" indent="0">
              <a:buNone/>
              <a:defRPr sz="2300"/>
            </a:lvl1pPr>
            <a:lvl2pPr marL="324018" indent="0">
              <a:buNone/>
              <a:defRPr sz="2000"/>
            </a:lvl2pPr>
            <a:lvl3pPr marL="648035" indent="0">
              <a:buNone/>
              <a:defRPr sz="1700"/>
            </a:lvl3pPr>
            <a:lvl4pPr marL="972053" indent="0">
              <a:buNone/>
              <a:defRPr sz="1400"/>
            </a:lvl4pPr>
            <a:lvl5pPr marL="1296071" indent="0">
              <a:buNone/>
              <a:defRPr sz="1400"/>
            </a:lvl5pPr>
            <a:lvl6pPr marL="1620088" indent="0">
              <a:buNone/>
              <a:defRPr sz="1400"/>
            </a:lvl6pPr>
            <a:lvl7pPr marL="1944106" indent="0">
              <a:buNone/>
              <a:defRPr sz="1400"/>
            </a:lvl7pPr>
            <a:lvl8pPr marL="2268123" indent="0">
              <a:buNone/>
              <a:defRPr sz="1400"/>
            </a:lvl8pPr>
            <a:lvl9pPr marL="2592141" indent="0">
              <a:buNone/>
              <a:defRPr sz="14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82060" y="2817852"/>
            <a:ext cx="4536758" cy="422553"/>
          </a:xfrm>
        </p:spPr>
        <p:txBody>
          <a:bodyPr/>
          <a:lstStyle>
            <a:lvl1pPr marL="0" indent="0">
              <a:buNone/>
              <a:defRPr sz="1000"/>
            </a:lvl1pPr>
            <a:lvl2pPr marL="324018" indent="0">
              <a:buNone/>
              <a:defRPr sz="900"/>
            </a:lvl2pPr>
            <a:lvl3pPr marL="648035" indent="0">
              <a:buNone/>
              <a:defRPr sz="700"/>
            </a:lvl3pPr>
            <a:lvl4pPr marL="972053" indent="0">
              <a:buNone/>
              <a:defRPr sz="600"/>
            </a:lvl4pPr>
            <a:lvl5pPr marL="1296071" indent="0">
              <a:buNone/>
              <a:defRPr sz="600"/>
            </a:lvl5pPr>
            <a:lvl6pPr marL="1620088" indent="0">
              <a:buNone/>
              <a:defRPr sz="600"/>
            </a:lvl6pPr>
            <a:lvl7pPr marL="1944106" indent="0">
              <a:buNone/>
              <a:defRPr sz="600"/>
            </a:lvl7pPr>
            <a:lvl8pPr marL="2268123" indent="0">
              <a:buNone/>
              <a:defRPr sz="600"/>
            </a:lvl8pPr>
            <a:lvl9pPr marL="2592141" indent="0">
              <a:buNone/>
              <a:defRPr sz="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78064" y="144186"/>
            <a:ext cx="6805137" cy="600075"/>
          </a:xfrm>
          <a:prstGeom prst="rect">
            <a:avLst/>
          </a:prstGeom>
        </p:spPr>
        <p:txBody>
          <a:bodyPr vert="horz" lIns="64804" tIns="32402" rIns="64804" bIns="32402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78064" y="840106"/>
            <a:ext cx="6805137" cy="2376130"/>
          </a:xfrm>
          <a:prstGeom prst="rect">
            <a:avLst/>
          </a:prstGeom>
        </p:spPr>
        <p:txBody>
          <a:bodyPr vert="horz" lIns="64804" tIns="32402" rIns="64804" bIns="32402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78064" y="3337085"/>
            <a:ext cx="1764295" cy="191690"/>
          </a:xfrm>
          <a:prstGeom prst="rect">
            <a:avLst/>
          </a:prstGeom>
        </p:spPr>
        <p:txBody>
          <a:bodyPr vert="horz" lIns="64804" tIns="32402" rIns="64804" bIns="32402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2EA9F-C9C6-4B5B-BBD2-1913AB8EB3A3}" type="datetimeFigureOut">
              <a:rPr lang="es-ES" smtClean="0"/>
              <a:pPr/>
              <a:t>23/02/2024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583432" y="3337085"/>
            <a:ext cx="2394400" cy="191690"/>
          </a:xfrm>
          <a:prstGeom prst="rect">
            <a:avLst/>
          </a:prstGeom>
        </p:spPr>
        <p:txBody>
          <a:bodyPr vert="horz" lIns="64804" tIns="32402" rIns="64804" bIns="32402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5418906" y="3337085"/>
            <a:ext cx="1764295" cy="191690"/>
          </a:xfrm>
          <a:prstGeom prst="rect">
            <a:avLst/>
          </a:prstGeom>
        </p:spPr>
        <p:txBody>
          <a:bodyPr vert="horz" lIns="64804" tIns="32402" rIns="64804" bIns="32402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994CF-70FB-4DAF-9486-12CB10438D4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48035" rtl="0" eaLnBrk="1" latinLnBrk="0" hangingPunct="1">
        <a:spcBef>
          <a:spcPct val="0"/>
        </a:spcBef>
        <a:buNone/>
        <a:defRPr sz="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13" indent="-243013" algn="l" defTabSz="64803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26529" indent="-202511" algn="l" defTabSz="64803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4803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484487" y="1368177"/>
            <a:ext cx="4968552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dirty="0">
                <a:latin typeface="Garamond" pitchFamily="18" charset="0"/>
              </a:rPr>
              <a:t>El Ilustre Colegio Provincial de Abogados de A Coruña </a:t>
            </a:r>
            <a:r>
              <a:rPr lang="es-ES" sz="1100" dirty="0" smtClean="0">
                <a:latin typeface="Garamond" pitchFamily="18" charset="0"/>
              </a:rPr>
              <a:t>y </a:t>
            </a:r>
            <a:r>
              <a:rPr lang="es-ES" sz="1100" dirty="0">
                <a:latin typeface="Garamond" pitchFamily="18" charset="0"/>
              </a:rPr>
              <a:t>la </a:t>
            </a:r>
            <a:endParaRPr lang="es-ES" sz="1100" dirty="0" smtClean="0">
              <a:latin typeface="Garamond" pitchFamily="18" charset="0"/>
            </a:endParaRPr>
          </a:p>
          <a:p>
            <a:pPr algn="ctr"/>
            <a:r>
              <a:rPr lang="es-ES" sz="1100" dirty="0" smtClean="0">
                <a:latin typeface="Garamond" pitchFamily="18" charset="0"/>
              </a:rPr>
              <a:t>Real </a:t>
            </a:r>
            <a:r>
              <a:rPr lang="es-ES" sz="1100" dirty="0">
                <a:latin typeface="Garamond" pitchFamily="18" charset="0"/>
              </a:rPr>
              <a:t>Academia Gallega de Jurisprudencia y Legislación </a:t>
            </a:r>
            <a:endParaRPr lang="es-ES" sz="1100" dirty="0" smtClean="0">
              <a:latin typeface="Garamond" pitchFamily="18" charset="0"/>
            </a:endParaRPr>
          </a:p>
          <a:p>
            <a:pPr algn="ctr"/>
            <a:endParaRPr lang="es-ES" sz="1100" dirty="0" smtClean="0">
              <a:latin typeface="Garamond" pitchFamily="18" charset="0"/>
            </a:endParaRPr>
          </a:p>
          <a:p>
            <a:pPr algn="ctr"/>
            <a:r>
              <a:rPr lang="es-ES" sz="1100" dirty="0" smtClean="0">
                <a:latin typeface="Garamond" pitchFamily="18" charset="0"/>
              </a:rPr>
              <a:t>tienen </a:t>
            </a:r>
            <a:r>
              <a:rPr lang="es-ES" sz="1100" dirty="0">
                <a:latin typeface="Garamond" pitchFamily="18" charset="0"/>
              </a:rPr>
              <a:t>el placer de invitarle a la presentación </a:t>
            </a:r>
            <a:r>
              <a:rPr lang="es-ES" sz="1100" dirty="0" smtClean="0">
                <a:latin typeface="Garamond" pitchFamily="18" charset="0"/>
              </a:rPr>
              <a:t>del libro </a:t>
            </a:r>
          </a:p>
          <a:p>
            <a:pPr algn="ctr"/>
            <a:r>
              <a:rPr lang="es-ES" sz="1100" b="1" i="1" dirty="0" smtClean="0">
                <a:latin typeface="Garamond" pitchFamily="18" charset="0"/>
              </a:rPr>
              <a:t>El </a:t>
            </a:r>
            <a:r>
              <a:rPr lang="es-ES" sz="1100" b="1" i="1" dirty="0">
                <a:latin typeface="Garamond" pitchFamily="18" charset="0"/>
              </a:rPr>
              <a:t>Camino de Santiago a la luz de la historia y el derecho</a:t>
            </a:r>
            <a:r>
              <a:rPr lang="es-ES" sz="1100" dirty="0">
                <a:latin typeface="Garamond" pitchFamily="18" charset="0"/>
              </a:rPr>
              <a:t>, </a:t>
            </a:r>
            <a:endParaRPr lang="es-ES" sz="1100" dirty="0" smtClean="0">
              <a:latin typeface="Garamond" pitchFamily="18" charset="0"/>
            </a:endParaRPr>
          </a:p>
          <a:p>
            <a:pPr algn="ctr"/>
            <a:r>
              <a:rPr lang="es-ES" sz="1100" dirty="0" smtClean="0">
                <a:latin typeface="Garamond" pitchFamily="18" charset="0"/>
              </a:rPr>
              <a:t>del </a:t>
            </a:r>
            <a:r>
              <a:rPr lang="es-ES" sz="1100" dirty="0">
                <a:latin typeface="Garamond" pitchFamily="18" charset="0"/>
              </a:rPr>
              <a:t>abogado y académico de número </a:t>
            </a:r>
            <a:r>
              <a:rPr lang="es-ES" sz="1100" b="1" dirty="0">
                <a:latin typeface="Garamond" pitchFamily="18" charset="0"/>
              </a:rPr>
              <a:t>José Ricardo Pardo </a:t>
            </a:r>
            <a:r>
              <a:rPr lang="es-ES" sz="1100" b="1" dirty="0" smtClean="0">
                <a:latin typeface="Garamond" pitchFamily="18" charset="0"/>
              </a:rPr>
              <a:t>Gato</a:t>
            </a:r>
            <a:r>
              <a:rPr lang="es-ES" sz="1100" dirty="0" smtClean="0">
                <a:latin typeface="Garamond" pitchFamily="18" charset="0"/>
              </a:rPr>
              <a:t>.</a:t>
            </a:r>
            <a:endParaRPr lang="es-ES" sz="1100" dirty="0">
              <a:latin typeface="Garamond" pitchFamily="18" charset="0"/>
            </a:endParaRPr>
          </a:p>
          <a:p>
            <a:pPr algn="just"/>
            <a:endParaRPr lang="es-ES" sz="1100" dirty="0">
              <a:latin typeface="Garamond" pitchFamily="18" charset="0"/>
            </a:endParaRPr>
          </a:p>
          <a:p>
            <a:pPr algn="just"/>
            <a:r>
              <a:rPr lang="es-ES" sz="1000" dirty="0" smtClean="0">
                <a:latin typeface="Garamond" pitchFamily="18" charset="0"/>
              </a:rPr>
              <a:t>Acompañarán </a:t>
            </a:r>
            <a:r>
              <a:rPr lang="es-ES" sz="1000" dirty="0">
                <a:latin typeface="Garamond" pitchFamily="18" charset="0"/>
              </a:rPr>
              <a:t>al autor el presidente de la Academia Xacobea, Jesús Palmou Lorenzo, y el alcalde que fue de A Coruña y embajador de España ante la Santa Sede, Francisco Vázquez y Vázquez.</a:t>
            </a:r>
          </a:p>
          <a:p>
            <a:pPr algn="just"/>
            <a:r>
              <a:rPr lang="es-ES" sz="1000" dirty="0">
                <a:latin typeface="Garamond" pitchFamily="18" charset="0"/>
              </a:rPr>
              <a:t> </a:t>
            </a:r>
          </a:p>
          <a:p>
            <a:pPr algn="just"/>
            <a:r>
              <a:rPr lang="es-ES" sz="1000" dirty="0">
                <a:latin typeface="Garamond" pitchFamily="18" charset="0"/>
              </a:rPr>
              <a:t>El acto tendrá lugar </a:t>
            </a:r>
            <a:r>
              <a:rPr lang="es-ES" sz="1000">
                <a:latin typeface="Garamond" pitchFamily="18" charset="0"/>
              </a:rPr>
              <a:t>el </a:t>
            </a:r>
            <a:r>
              <a:rPr lang="es-ES" sz="1000" b="1" smtClean="0">
                <a:latin typeface="Garamond" pitchFamily="18" charset="0"/>
              </a:rPr>
              <a:t>lunes</a:t>
            </a:r>
            <a:r>
              <a:rPr lang="es-ES" sz="1000" b="1" smtClean="0">
                <a:latin typeface="Garamond" pitchFamily="18" charset="0"/>
              </a:rPr>
              <a:t> 18 </a:t>
            </a:r>
            <a:r>
              <a:rPr lang="es-ES" sz="1000" b="1" dirty="0">
                <a:latin typeface="Garamond" pitchFamily="18" charset="0"/>
              </a:rPr>
              <a:t>de marzo de 2024, a las 19:30 h</a:t>
            </a:r>
            <a:r>
              <a:rPr lang="es-ES" sz="1000" dirty="0">
                <a:latin typeface="Garamond" pitchFamily="18" charset="0"/>
              </a:rPr>
              <a:t>, en la sede del citado Colegio de Abogados (Federico Tapia, 11, bajo</a:t>
            </a:r>
            <a:r>
              <a:rPr lang="es-ES" sz="1000" dirty="0" smtClean="0">
                <a:latin typeface="Garamond" pitchFamily="18" charset="0"/>
              </a:rPr>
              <a:t>).</a:t>
            </a:r>
            <a:endParaRPr lang="es-ES" sz="1000" dirty="0">
              <a:latin typeface="Garamond" pitchFamily="18" charset="0"/>
            </a:endParaRPr>
          </a:p>
        </p:txBody>
      </p:sp>
      <p:pic>
        <p:nvPicPr>
          <p:cNvPr id="7" name="6 Imagen" descr="Logo_ICACO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4607" y="216049"/>
            <a:ext cx="1008112" cy="1008112"/>
          </a:xfrm>
          <a:prstGeom prst="rect">
            <a:avLst/>
          </a:prstGeom>
        </p:spPr>
      </p:pic>
      <p:pic>
        <p:nvPicPr>
          <p:cNvPr id="9" name="8 Imagen" descr="portada libr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07801" y="0"/>
            <a:ext cx="2534146" cy="3600450"/>
          </a:xfrm>
          <a:prstGeom prst="rect">
            <a:avLst/>
          </a:prstGeom>
        </p:spPr>
      </p:pic>
      <p:pic>
        <p:nvPicPr>
          <p:cNvPr id="10" name="9 Imagen" descr="Logo_ICACOR.pn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74259" y="144041"/>
            <a:ext cx="638620" cy="10801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89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Juan Rodriguez</dc:creator>
  <cp:lastModifiedBy>Ricardo Pardo</cp:lastModifiedBy>
  <cp:revision>14</cp:revision>
  <dcterms:created xsi:type="dcterms:W3CDTF">2024-02-21T10:59:25Z</dcterms:created>
  <dcterms:modified xsi:type="dcterms:W3CDTF">2024-02-23T12:30:27Z</dcterms:modified>
</cp:coreProperties>
</file>